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73" r:id="rId3"/>
    <p:sldId id="398" r:id="rId4"/>
    <p:sldId id="403" r:id="rId5"/>
    <p:sldId id="402" r:id="rId6"/>
    <p:sldId id="410" r:id="rId7"/>
    <p:sldId id="415" r:id="rId8"/>
    <p:sldId id="405" r:id="rId9"/>
    <p:sldId id="406" r:id="rId10"/>
    <p:sldId id="411" r:id="rId11"/>
    <p:sldId id="412" r:id="rId12"/>
    <p:sldId id="417" r:id="rId13"/>
    <p:sldId id="419" r:id="rId14"/>
    <p:sldId id="389" r:id="rId15"/>
    <p:sldId id="414" r:id="rId16"/>
    <p:sldId id="425" r:id="rId17"/>
    <p:sldId id="275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44"/>
    <p:restoredTop sz="94622"/>
  </p:normalViewPr>
  <p:slideViewPr>
    <p:cSldViewPr showGuides="1">
      <p:cViewPr>
        <p:scale>
          <a:sx n="50" d="100"/>
          <a:sy n="50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1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10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11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12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13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14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15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17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2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3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4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5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6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7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8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 eaLnBrk="1" hangingPunct="1"/>
              <a:t>9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1"/>
          <p:cNvSpPr/>
          <p:nvPr/>
        </p:nvSpPr>
        <p:spPr>
          <a:xfrm>
            <a:off x="0" y="3276600"/>
            <a:ext cx="2743200" cy="3581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" name="Rectangle 32"/>
          <p:cNvSpPr/>
          <p:nvPr/>
        </p:nvSpPr>
        <p:spPr>
          <a:xfrm>
            <a:off x="0" y="304800"/>
            <a:ext cx="9144000" cy="28194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none" anchor="ctr"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2" name="Rectangle 33"/>
          <p:cNvSpPr/>
          <p:nvPr/>
        </p:nvSpPr>
        <p:spPr>
          <a:xfrm>
            <a:off x="2743200" y="3124200"/>
            <a:ext cx="6400800" cy="6096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3" name="Rectangle 34"/>
          <p:cNvSpPr/>
          <p:nvPr/>
        </p:nvSpPr>
        <p:spPr>
          <a:xfrm>
            <a:off x="0" y="3124200"/>
            <a:ext cx="9144000" cy="1524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4" name="Rectangle 3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055" name="Group 36"/>
          <p:cNvGrpSpPr/>
          <p:nvPr/>
        </p:nvGrpSpPr>
        <p:grpSpPr>
          <a:xfrm>
            <a:off x="7543800" y="76200"/>
            <a:ext cx="1371600" cy="152400"/>
            <a:chOff x="3552" y="0"/>
            <a:chExt cx="1584" cy="144"/>
          </a:xfrm>
        </p:grpSpPr>
        <p:sp>
          <p:nvSpPr>
            <p:cNvPr id="2061" name="Rectangle 37"/>
            <p:cNvSpPr/>
            <p:nvPr userDrawn="1"/>
          </p:nvSpPr>
          <p:spPr>
            <a:xfrm>
              <a:off x="4416" y="0"/>
              <a:ext cx="145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62" name="Rectangle 38"/>
            <p:cNvSpPr/>
            <p:nvPr userDrawn="1"/>
          </p:nvSpPr>
          <p:spPr>
            <a:xfrm>
              <a:off x="4703" y="0"/>
              <a:ext cx="145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63" name="Rectangle 39"/>
            <p:cNvSpPr/>
            <p:nvPr userDrawn="1"/>
          </p:nvSpPr>
          <p:spPr>
            <a:xfrm>
              <a:off x="4991" y="0"/>
              <a:ext cx="145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64" name="Rectangle 40"/>
            <p:cNvSpPr/>
            <p:nvPr userDrawn="1"/>
          </p:nvSpPr>
          <p:spPr>
            <a:xfrm>
              <a:off x="3552" y="0"/>
              <a:ext cx="145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65" name="Rectangle 41"/>
            <p:cNvSpPr/>
            <p:nvPr userDrawn="1"/>
          </p:nvSpPr>
          <p:spPr>
            <a:xfrm>
              <a:off x="3840" y="0"/>
              <a:ext cx="145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66" name="Rectangle 42"/>
            <p:cNvSpPr/>
            <p:nvPr userDrawn="1"/>
          </p:nvSpPr>
          <p:spPr>
            <a:xfrm>
              <a:off x="4128" y="0"/>
              <a:ext cx="145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2771775" y="3048000"/>
            <a:ext cx="6372225" cy="669925"/>
          </a:xfrm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ko-KR" altLang="en-US" noProof="0" smtClean="0"/>
              <a:t>单击此处编辑母版标题样式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860800"/>
            <a:ext cx="5861050" cy="533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latin typeface="Arial" panose="020B0604020202020204" pitchFamily="34" charset="0"/>
              </a:defRPr>
            </a:lvl1pPr>
          </a:lstStyle>
          <a:p>
            <a:pPr lvl="0"/>
            <a:r>
              <a:rPr lang="ko-KR" altLang="en-US" noProof="0" smtClean="0"/>
              <a:t>单击此处编辑母版副标题样式</a:t>
            </a:r>
          </a:p>
        </p:txBody>
      </p:sp>
      <p:sp>
        <p:nvSpPr>
          <p:cNvPr id="31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ko-KR" altLang="en-US" sz="1400" dirty="0">
                <a:effectLst>
                  <a:outerShdw blurRad="38100" dist="38100" dir="2700000">
                    <a:srgbClr val="C0C0C0"/>
                  </a:outerShdw>
                </a:effectLst>
                <a:ea typeface="Gulim" panose="020B0600000101010101" pitchFamily="34" charset="-127"/>
              </a:rPr>
              <a:pPr algn="r" eaLnBrk="1" hangingPunct="1"/>
              <a:t>‹#›</a:t>
            </a:fld>
            <a:endParaRPr lang="ko-KR" altLang="en-US" sz="1400" dirty="0">
              <a:effectLst>
                <a:outerShdw blurRad="38100" dist="38100" dir="2700000">
                  <a:srgbClr val="C0C0C0"/>
                </a:outerShdw>
              </a:effectLst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29450" y="476250"/>
            <a:ext cx="2114550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476250"/>
            <a:ext cx="6192837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088" y="1268413"/>
            <a:ext cx="3919537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99025" y="1268413"/>
            <a:ext cx="3921125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none" anchor="ctr"/>
          <a:lstStyle/>
          <a:p>
            <a:pPr lvl="0" eaLnBrk="1" latinLnBrk="1" hangingPunct="1"/>
            <a:endParaRPr lang="en-US" altLang="ko-KR" dirty="0">
              <a:solidFill>
                <a:schemeClr val="bg1"/>
              </a:solidFill>
              <a:latin typeface="Arial Black" panose="020B0A04020102020204" pitchFamily="34" charset="0"/>
              <a:ea typeface="Gulim" panose="020B0600000101010101" pitchFamily="34" charset="-127"/>
            </a:endParaRPr>
          </a:p>
        </p:txBody>
      </p:sp>
      <p:sp>
        <p:nvSpPr>
          <p:cNvPr id="1027" name="Rectangle 34"/>
          <p:cNvSpPr/>
          <p:nvPr/>
        </p:nvSpPr>
        <p:spPr>
          <a:xfrm>
            <a:off x="0" y="533400"/>
            <a:ext cx="685800" cy="6324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28" name="Group 35"/>
          <p:cNvGrpSpPr/>
          <p:nvPr/>
        </p:nvGrpSpPr>
        <p:grpSpPr>
          <a:xfrm>
            <a:off x="0" y="457200"/>
            <a:ext cx="9144000" cy="609600"/>
            <a:chOff x="0" y="144"/>
            <a:chExt cx="5760" cy="384"/>
          </a:xfrm>
        </p:grpSpPr>
        <p:sp>
          <p:nvSpPr>
            <p:cNvPr id="1041" name="Rectangle 36"/>
            <p:cNvSpPr/>
            <p:nvPr userDrawn="1"/>
          </p:nvSpPr>
          <p:spPr>
            <a:xfrm>
              <a:off x="432" y="144"/>
              <a:ext cx="532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2" name="Rectangle 37"/>
            <p:cNvSpPr/>
            <p:nvPr userDrawn="1"/>
          </p:nvSpPr>
          <p:spPr>
            <a:xfrm>
              <a:off x="0" y="144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9" name="Group 38"/>
          <p:cNvGrpSpPr/>
          <p:nvPr/>
        </p:nvGrpSpPr>
        <p:grpSpPr>
          <a:xfrm>
            <a:off x="7391400" y="152400"/>
            <a:ext cx="1524000" cy="152400"/>
            <a:chOff x="3552" y="0"/>
            <a:chExt cx="1584" cy="144"/>
          </a:xfrm>
        </p:grpSpPr>
        <p:sp>
          <p:nvSpPr>
            <p:cNvPr id="1035" name="Rectangle 39"/>
            <p:cNvSpPr/>
            <p:nvPr userDrawn="1"/>
          </p:nvSpPr>
          <p:spPr>
            <a:xfrm>
              <a:off x="4417" y="0"/>
              <a:ext cx="145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6" name="Rectangle 40"/>
            <p:cNvSpPr/>
            <p:nvPr userDrawn="1"/>
          </p:nvSpPr>
          <p:spPr>
            <a:xfrm>
              <a:off x="4704" y="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7" name="Rectangle 41"/>
            <p:cNvSpPr/>
            <p:nvPr userDrawn="1"/>
          </p:nvSpPr>
          <p:spPr>
            <a:xfrm>
              <a:off x="4992" y="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8" name="Rectangle 42"/>
            <p:cNvSpPr/>
            <p:nvPr userDrawn="1"/>
          </p:nvSpPr>
          <p:spPr>
            <a:xfrm>
              <a:off x="3552" y="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9" name="Rectangle 43"/>
            <p:cNvSpPr/>
            <p:nvPr userDrawn="1"/>
          </p:nvSpPr>
          <p:spPr>
            <a:xfrm>
              <a:off x="3841" y="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40" name="Rectangle 44"/>
            <p:cNvSpPr/>
            <p:nvPr userDrawn="1"/>
          </p:nvSpPr>
          <p:spPr>
            <a:xfrm>
              <a:off x="4128" y="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30" name="Rectangle 2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459787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单击此处编辑母版标题样式</a:t>
            </a:r>
          </a:p>
        </p:txBody>
      </p:sp>
      <p:sp>
        <p:nvSpPr>
          <p:cNvPr id="1031" name="Rectangle 22"/>
          <p:cNvSpPr>
            <a:spLocks noGrp="1"/>
          </p:cNvSpPr>
          <p:nvPr>
            <p:ph type="body" idx="1"/>
          </p:nvPr>
        </p:nvSpPr>
        <p:spPr>
          <a:xfrm>
            <a:off x="827088" y="1268413"/>
            <a:ext cx="7993062" cy="5056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单击此处编辑母版文本样式</a:t>
            </a:r>
          </a:p>
          <a:p>
            <a:pPr lvl="1"/>
            <a:r>
              <a:rPr lang="ko-KR" altLang="en-US" dirty="0"/>
              <a:t>第二级</a:t>
            </a:r>
          </a:p>
          <a:p>
            <a:pPr lvl="2"/>
            <a:r>
              <a:rPr lang="ko-KR" altLang="en-US" dirty="0"/>
              <a:t>第三级</a:t>
            </a:r>
          </a:p>
          <a:p>
            <a:pPr lvl="3"/>
            <a:r>
              <a:rPr lang="ko-KR" altLang="en-US" dirty="0"/>
              <a:t>第四级</a:t>
            </a:r>
          </a:p>
          <a:p>
            <a:pPr lvl="4"/>
            <a:r>
              <a:rPr lang="ko-KR" altLang="en-US" dirty="0"/>
              <a:t>第五级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2895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Gulim" panose="020B0600000101010101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C0C0C0"/>
                  </a:outerShdw>
                </a:effectLst>
              </a:rPr>
              <a:pPr lvl="0" eaLnBrk="1" hangingPunct="1"/>
              <a:t>‹#›</a:t>
            </a:fld>
            <a:endParaRPr lang="ko-KR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KK\&#21109;&#26989;&#36562;\Hearing%20Screening%20Program\&#12304;&#35430;&#32884;&#12305;&#32020;&#38899;&#32884;&#21147;&#26908;&#26619;%20Pure%20Tone%20Audiometry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 sz="quarter"/>
          </p:nvPr>
        </p:nvSpPr>
        <p:spPr/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en-US" sz="3200" dirty="0">
                <a:latin typeface="+mj-lt"/>
                <a:ea typeface="Gulim" panose="020B0600000101010101" pitchFamily="34" charset="-127"/>
                <a:cs typeface="+mj-cs"/>
              </a:rPr>
              <a:t>Heari – </a:t>
            </a:r>
            <a:r>
              <a:rPr lang="zh-TW" altLang="en-US" sz="3200" dirty="0">
                <a:latin typeface="+mj-lt"/>
                <a:ea typeface="PMingLiU" panose="02020500000000000000" charset="-120"/>
                <a:cs typeface="+mj-cs"/>
              </a:rPr>
              <a:t>聽力補償</a:t>
            </a:r>
            <a:endParaRPr lang="ko-KR" altLang="en-US" sz="3200" dirty="0">
              <a:latin typeface="+mj-lt"/>
              <a:ea typeface="Gulim" panose="020B0600000101010101" pitchFamily="34" charset="-127"/>
              <a:cs typeface="+mj-cs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subTitle" sz="quarter"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>
              <a:buSzPct val="70000"/>
              <a:buFont typeface="Wingdings" panose="05000000000000000000" pitchFamily="2" charset="2"/>
            </a:pPr>
            <a:r>
              <a:rPr lang="en-US" altLang="en-US" sz="2000" dirty="0"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lang="ko-KR" altLang="en-US" sz="2000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  <a:t>  </a:t>
            </a:r>
            <a:r>
              <a:rPr lang="en-US" altLang="ko-KR" sz="2000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  <a:t> </a:t>
            </a:r>
            <a:endParaRPr lang="ko-KR" altLang="en-US" sz="2000" dirty="0"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1476375" y="406400"/>
            <a:ext cx="5270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077" name="Picture 16" descr="C:\Documents and Settings\Administrator\桌面\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5373688"/>
            <a:ext cx="3168650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Rectangle 6"/>
          <p:cNvSpPr/>
          <p:nvPr/>
        </p:nvSpPr>
        <p:spPr>
          <a:xfrm>
            <a:off x="2771775" y="3789363"/>
            <a:ext cx="6372225" cy="669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1" hangingPunct="1"/>
            <a:r>
              <a:rPr lang="en-US" altLang="zh-TW" sz="3600" dirty="0" smtClean="0">
                <a:latin typeface="Arial" panose="020B0604020202020204" pitchFamily="34" charset="0"/>
                <a:ea typeface="Gulim" panose="020B0600000101010101" pitchFamily="34" charset="-127"/>
              </a:rPr>
              <a:t>Feb 26</a:t>
            </a:r>
            <a:r>
              <a:rPr lang="en-US" altLang="en-US" sz="3600" dirty="0" smtClean="0">
                <a:latin typeface="Arial" panose="020B0604020202020204" pitchFamily="34" charset="0"/>
                <a:ea typeface="Gulim" panose="020B0600000101010101" pitchFamily="34" charset="-127"/>
              </a:rPr>
              <a:t> 2019</a:t>
            </a:r>
            <a:endParaRPr lang="ko-KR" altLang="en-US" sz="3600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/>
          <p:nvPr/>
        </p:nvSpPr>
        <p:spPr>
          <a:xfrm>
            <a:off x="684213" y="1227138"/>
            <a:ext cx="7991475" cy="60182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Heari 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在各方面的性能都大幅優於傳統助聽器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zh-TW" altLang="en-US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按照個人的聽力</a:t>
            </a:r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profile 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實時分頻聽力補償，有別於廉價助聽器全頻放大，令用家轟耳難受，長期配戴更會令聽力惡化。</a:t>
            </a:r>
          </a:p>
          <a:p>
            <a:endParaRPr lang="zh-TW" altLang="en-US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立體聲的功能：</a:t>
            </a:r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Heari 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聽力補償是分別按左右耳情況獨立測試及實時調節，由於兩耳同時提供聲音，用家音量也可以調低，保障長期使用者的聽覺。</a:t>
            </a:r>
          </a:p>
          <a:p>
            <a:endParaRPr lang="en-US" altLang="zh-CN" sz="2400" b="1" dirty="0">
              <a:latin typeface="Calibri" panose="020F0502020204030204" pitchFamily="34" charset="0"/>
              <a:ea typeface="PMingLiU" panose="02020500000000000000" charset="-120"/>
            </a:endParaRPr>
          </a:p>
        </p:txBody>
      </p:sp>
      <p:sp>
        <p:nvSpPr>
          <p:cNvPr id="12291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Heari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684213" y="1227138"/>
            <a:ext cx="7991475" cy="60182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改善外觀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: 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一般助聽器的外型令很多有需要的人仕卻步，令人有殘障的錯覺，甚至被人標籤，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Heari  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時尚的掛頸式耳機的外型設計，令用家享受它聽力補償功能之餘，更潻時尚感。</a:t>
            </a:r>
          </a:p>
          <a:p>
            <a:endParaRPr lang="en-US" altLang="zh-TW" sz="28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en-US" altLang="zh-TW" sz="28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配戴舒適：一般助聽器重量約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10g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至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30g,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重量集中在一隻耳殼，長期配戴令人非常不適，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Heari 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的主要重量在頸上，耳上的耳塞只有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2g,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大大改善舒適情度，同時有兩耳可選，有需要時甚至只用一邊，令耳朵可以休息。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</a:br>
            <a:endParaRPr lang="zh-TW" altLang="en-US" sz="2800" dirty="0">
              <a:latin typeface="Times New Roman" panose="02020603050405020304" pitchFamily="18" charset="0"/>
              <a:ea typeface="PMingLiU" panose="02020500000000000000" charset="-120"/>
            </a:endParaRPr>
          </a:p>
        </p:txBody>
      </p:sp>
      <p:sp>
        <p:nvSpPr>
          <p:cNvPr id="13315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Heari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/>
          <p:nvPr/>
        </p:nvSpPr>
        <p:spPr>
          <a:xfrm>
            <a:off x="684213" y="1227138"/>
            <a:ext cx="7991475" cy="53705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自助聽力測試：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Heari 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能夠讓使用人士按需要 重新用手機連接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,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再次測試自己的聽力情況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,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更新自己的聽力檔案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,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不用每次到聽力中心 測試 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,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省時省 經濟又方便。</a:t>
            </a:r>
          </a:p>
          <a:p>
            <a:endParaRPr lang="zh-TW" altLang="en-US" sz="28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充電功能：有別於一般助聽器需要即棄鈕型電池，不斷更換，忘了準備後備電池更無法使用，斷絕溝通，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Heari 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配備鋰電池，充電後連續使用可用超過十小時，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micro usb 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充電，環保又省錢。用家也不用花時間購買比較罕見的鈕型替代電池</a:t>
            </a:r>
            <a:r>
              <a:rPr lang="zh-TW" altLang="en-US" sz="2400" dirty="0">
                <a:latin typeface="Times New Roman" panose="02020603050405020304" pitchFamily="18" charset="0"/>
                <a:ea typeface="PMingLiU" panose="02020500000000000000" charset="-120"/>
              </a:rPr>
              <a:t>。</a:t>
            </a:r>
            <a:endParaRPr lang="zh-TW" altLang="en-US" sz="2800" dirty="0">
              <a:latin typeface="Times New Roman" panose="02020603050405020304" pitchFamily="18" charset="0"/>
              <a:ea typeface="PMingLiU" panose="02020500000000000000" charset="-120"/>
            </a:endParaRPr>
          </a:p>
        </p:txBody>
      </p:sp>
      <p:sp>
        <p:nvSpPr>
          <p:cNvPr id="14339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Heari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>
          <a:xfrm>
            <a:off x="684213" y="1227138"/>
            <a:ext cx="7991475" cy="53705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堅固耐用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: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大部分藍牙耳機電線部分容易耗損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, Heari 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電線內含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Aramid Fiber 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防彈絲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,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大大增強線材的拉力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,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堅固耐用。</a:t>
            </a:r>
            <a:endParaRPr lang="en-US" altLang="zh-TW" sz="40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en-US" altLang="zh-TW" sz="40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防水功能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: Heari 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配備防水功能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, 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可阻擋汗水雨水汗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,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更加耐用。</a:t>
            </a:r>
            <a:endParaRPr lang="en-US" altLang="zh-TW" sz="40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en-US" altLang="zh-TW" sz="24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en-US" altLang="zh-TW" sz="2400" dirty="0">
              <a:latin typeface="Times New Roman" panose="02020603050405020304" pitchFamily="18" charset="0"/>
              <a:ea typeface="PMingLiU" panose="02020500000000000000" charset="-120"/>
            </a:endParaRPr>
          </a:p>
        </p:txBody>
      </p:sp>
      <p:sp>
        <p:nvSpPr>
          <p:cNvPr id="15363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Heari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/>
          <p:nvPr/>
        </p:nvSpPr>
        <p:spPr>
          <a:xfrm>
            <a:off x="684213" y="495300"/>
            <a:ext cx="755967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受惠人士應用例子 </a:t>
            </a:r>
            <a:endParaRPr lang="en-US" altLang="zh-HK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6387" name="Picture 5" descr="E:\IoT Solutions\Neckband headset\Hearing Screening Test\Red Swastika Society\Ponny 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1800225"/>
            <a:ext cx="2652712" cy="4068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6" descr="E:\IoT Solutions\Neckband headset\Hearing Screening Test\Red Swastika Society\Ponny 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588" y="1773238"/>
            <a:ext cx="2681287" cy="406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8" descr="E:\IoT Solutions\Neckband headset\Hearing Screening Test\Red Swastika Society\Ponny Chan - reduc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688" y="1773238"/>
            <a:ext cx="3136900" cy="406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/>
          <p:nvPr/>
        </p:nvSpPr>
        <p:spPr>
          <a:xfrm>
            <a:off x="684213" y="495300"/>
            <a:ext cx="755967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受惠人士應用例子 </a:t>
            </a:r>
            <a:endParaRPr lang="en-US" altLang="zh-HK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411" name="Picture 4" descr="E:\IoT Solutions\Neckband headset\Hearing Screening Test\Red Swastika Society\Mrs. Ch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525" y="1844675"/>
            <a:ext cx="3186113" cy="424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2" descr="E:\IoT Solutions\Neckband headset\Hearing Screening Test\Red Swastika Society\Chit 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1811338"/>
            <a:ext cx="2881312" cy="430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3" descr="E:\IoT Solutions\Neckband headset\Hearing Screening Test\Red Swastika Society\Chit 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850" y="1801813"/>
            <a:ext cx="2824163" cy="427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聽力測試中的不同頻率音效</a:t>
            </a:r>
            <a:endParaRPr lang="zh-CN" altLang="en-US" dirty="0"/>
          </a:p>
        </p:txBody>
      </p:sp>
      <p:pic>
        <p:nvPicPr>
          <p:cNvPr id="6" name="【試聴】純音聴力検査 Pure Tone Audiometr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285836"/>
            <a:ext cx="74295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ctrTitle" sz="quarter"/>
          </p:nvPr>
        </p:nvSpPr>
        <p:spPr>
          <a:xfrm>
            <a:off x="3708400" y="3068638"/>
            <a:ext cx="3313113" cy="66992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en-US" sz="3600" dirty="0">
                <a:latin typeface="+mj-lt"/>
                <a:ea typeface="Gulim" panose="020B0600000101010101" pitchFamily="34" charset="-127"/>
                <a:cs typeface="+mj-cs"/>
              </a:rPr>
              <a:t>Thank You!</a:t>
            </a:r>
            <a:endParaRPr lang="ko-KR" altLang="en-US" sz="3600" dirty="0">
              <a:latin typeface="+mj-lt"/>
              <a:ea typeface="Gulim" panose="020B0600000101010101" pitchFamily="34" charset="-127"/>
              <a:cs typeface="+mj-cs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subTitle" sz="quarter"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>
              <a:buSzPct val="70000"/>
              <a:buFont typeface="Wingdings" panose="05000000000000000000" pitchFamily="2" charset="2"/>
            </a:pPr>
            <a:r>
              <a:rPr lang="en-US" altLang="en-US" sz="2000" dirty="0"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lang="ko-KR" altLang="en-US" sz="2000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  <a:t>  </a:t>
            </a:r>
            <a:r>
              <a:rPr lang="en-US" altLang="ko-KR" sz="2000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  <a:t> </a:t>
            </a:r>
            <a:endParaRPr lang="ko-KR" altLang="en-US" sz="2000" dirty="0"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1476375" y="406400"/>
            <a:ext cx="5270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437" name="Picture 16" descr="C:\Documents and Settings\Administrator\桌面\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5373688"/>
            <a:ext cx="3168650" cy="94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/>
          <p:nvPr/>
        </p:nvSpPr>
        <p:spPr>
          <a:xfrm>
            <a:off x="684213" y="495300"/>
            <a:ext cx="755967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Heari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–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charset="-120"/>
              </a:rPr>
              <a:t>聽力補償</a:t>
            </a:r>
            <a:endParaRPr lang="en-US" altLang="zh-HK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099" name="Picture 5" descr="C:\Users\Administrator\Desktop\IGG2 - 副本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975" y="1071563"/>
            <a:ext cx="8467725" cy="5786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>
            <a:off x="684213" y="1227138"/>
            <a:ext cx="7991475" cy="60182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聽力障礙問題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:</a:t>
            </a:r>
          </a:p>
          <a:p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人口老化</a:t>
            </a:r>
            <a:endParaRPr lang="en-US" altLang="zh-TW" sz="40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噪音問題</a:t>
            </a:r>
            <a:endParaRPr lang="en-US" altLang="zh-TW" sz="40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智能手機</a:t>
            </a:r>
            <a:endParaRPr lang="en-US" altLang="zh-TW" sz="40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手遊及電子遊戲</a:t>
            </a:r>
            <a:endParaRPr lang="en-US" altLang="zh-TW" sz="40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en-US" altLang="zh-TW" sz="40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本港聽力障礙問題日益嚴重，而且有年輕化的趨勢。</a:t>
            </a:r>
          </a:p>
          <a:p>
            <a:endParaRPr lang="en-US" altLang="zh-CN" sz="2400" b="1" dirty="0">
              <a:latin typeface="Calibri" panose="020F0502020204030204" pitchFamily="34" charset="0"/>
              <a:ea typeface="PMingLiU" panose="02020500000000000000" charset="-120"/>
            </a:endParaRPr>
          </a:p>
        </p:txBody>
      </p:sp>
      <p:sp>
        <p:nvSpPr>
          <p:cNvPr id="5123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charset="-120"/>
              </a:rPr>
              <a:t>聽力障礙問題</a:t>
            </a:r>
            <a:endParaRPr lang="en-US" altLang="zh-HK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/>
          <p:nvPr/>
        </p:nvSpPr>
        <p:spPr>
          <a:xfrm>
            <a:off x="684213" y="1227138"/>
            <a:ext cx="7991475" cy="60182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捷成馬電子與本港科技園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Aumeo Audio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合作，將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Aumeo Audio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 智能調音師提升至助聽器功能，推出了全新的品牌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Heari, 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配合掛頸式耳機的外型設計，大大改善傳統助聽器外觀給人殘障的感覺，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</a:br>
            <a:endParaRPr lang="en-US" altLang="zh-CN" sz="2800" dirty="0">
              <a:latin typeface="Calibri" panose="020F0502020204030204" pitchFamily="34" charset="0"/>
              <a:ea typeface="PMingLiU" panose="02020500000000000000" charset="-12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zh-CN" sz="2400" b="1" dirty="0">
              <a:latin typeface="Calibri" panose="020F0502020204030204" pitchFamily="34" charset="0"/>
              <a:ea typeface="PMingLiU" panose="02020500000000000000" charset="-120"/>
            </a:endParaRPr>
          </a:p>
        </p:txBody>
      </p:sp>
      <p:sp>
        <p:nvSpPr>
          <p:cNvPr id="6147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Heari 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/>
          <p:nvPr/>
        </p:nvSpPr>
        <p:spPr>
          <a:xfrm>
            <a:off x="684213" y="1227138"/>
            <a:ext cx="7991475" cy="60182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Aumeo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產品技術研發一直有中大醫學院在背後支持，該學院召集 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7,000 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人為其產品進行測試，測試結果對研發甚有幫助。同時，在開發過程中，又為教授提供數據，撰寫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5 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份論文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(Medical Papers)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，其中包括證明首次使用產品所做的聽力敏感度測試，準確度高達 </a:t>
            </a:r>
            <a:r>
              <a:rPr lang="en-US" altLang="zh-TW" sz="4000" dirty="0">
                <a:latin typeface="Times New Roman" panose="02020603050405020304" pitchFamily="18" charset="0"/>
                <a:ea typeface="PMingLiU" panose="02020500000000000000" charset="-120"/>
              </a:rPr>
              <a:t>97%</a:t>
            </a:r>
            <a:r>
              <a:rPr lang="zh-TW" altLang="en-US" sz="4000" dirty="0">
                <a:latin typeface="Times New Roman" panose="02020603050405020304" pitchFamily="18" charset="0"/>
                <a:ea typeface="PMingLiU" panose="02020500000000000000" charset="-120"/>
              </a:rPr>
              <a:t>。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</a:br>
            <a:endParaRPr lang="zh-TW" altLang="en-US" sz="2800" dirty="0">
              <a:latin typeface="Times New Roman" panose="02020603050405020304" pitchFamily="18" charset="0"/>
              <a:ea typeface="PMingLiU" panose="02020500000000000000" charset="-120"/>
            </a:endParaRPr>
          </a:p>
        </p:txBody>
      </p:sp>
      <p:sp>
        <p:nvSpPr>
          <p:cNvPr id="7171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Heari </a:t>
            </a:r>
            <a:r>
              <a:rPr lang="zh-TW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charset="-120"/>
              </a:rPr>
              <a:t>專利</a:t>
            </a: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charset="-120"/>
              </a:rPr>
              <a:t>技術研發</a:t>
            </a:r>
            <a:endParaRPr lang="en-US" altLang="zh-HK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/>
          <p:nvPr/>
        </p:nvSpPr>
        <p:spPr>
          <a:xfrm>
            <a:off x="684213" y="1227138"/>
            <a:ext cx="8064500" cy="60182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Tailored Audio -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實時聽力補償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透過藍芽與手機連接，之後就可以利用</a:t>
            </a:r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Heari Audio App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進行簡單聽力測試，耳機會分左右耳各播出由</a:t>
            </a:r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125Hz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至</a:t>
            </a:r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12.5kHz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共</a:t>
            </a:r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8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個頻率，並收集用家對不同頻率靈敏度的數據，從而制定個人化的音效檔案。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進行實時的聽力補償，大大改善輕度至中度聽力障礙人士的生活及享受。</a:t>
            </a:r>
          </a:p>
          <a:p>
            <a:endParaRPr lang="zh-TW" altLang="en-US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zh-TW" altLang="en-US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</a:b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</a:br>
            <a:endParaRPr lang="zh-TW" altLang="en-US" sz="2800" dirty="0">
              <a:latin typeface="Times New Roman" panose="02020603050405020304" pitchFamily="18" charset="0"/>
              <a:ea typeface="PMingLiU" panose="02020500000000000000" charset="-120"/>
            </a:endParaRPr>
          </a:p>
        </p:txBody>
      </p:sp>
      <p:sp>
        <p:nvSpPr>
          <p:cNvPr id="8195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Heari / Aumeo </a:t>
            </a:r>
            <a:r>
              <a:rPr lang="zh-TW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charset="-120"/>
              </a:rPr>
              <a:t>專利技術</a:t>
            </a:r>
            <a:endParaRPr lang="en-US" altLang="zh-HK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/>
        </p:nvSpPr>
        <p:spPr>
          <a:xfrm>
            <a:off x="684213" y="1227138"/>
            <a:ext cx="7991475" cy="60182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zh-HK" sz="32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Heari / Aumeo </a:t>
            </a:r>
            <a:r>
              <a:rPr lang="zh-TW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PMingLiU" panose="02020500000000000000" charset="-120"/>
              </a:rPr>
              <a:t>技術屢獲殊榮</a:t>
            </a:r>
            <a:endParaRPr lang="en-US" altLang="zh-TW" sz="3200" b="1" dirty="0">
              <a:solidFill>
                <a:srgbClr val="0D0D0D"/>
              </a:solidFill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- Talent Unleashed Awards by Richard Branson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- Talent Unleashed Awards by Steve Wozniack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- Wall Street Journal Awards by John Major</a:t>
            </a: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還有其他來自世界各地的五個獎項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....</a:t>
            </a:r>
          </a:p>
          <a:p>
            <a:endParaRPr lang="en-US" altLang="zh-HK" sz="3200" b="1" dirty="0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zh-TW" altLang="en-US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</a:b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</a:br>
            <a:endParaRPr lang="zh-TW" altLang="en-US" sz="2800" dirty="0">
              <a:latin typeface="Times New Roman" panose="02020603050405020304" pitchFamily="18" charset="0"/>
              <a:ea typeface="PMingLiU" panose="02020500000000000000" charset="-120"/>
            </a:endParaRPr>
          </a:p>
        </p:txBody>
      </p:sp>
      <p:sp>
        <p:nvSpPr>
          <p:cNvPr id="9219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PMingLiU" panose="02020500000000000000" charset="-120"/>
              </a:rPr>
              <a:t>屢獲殊榮</a:t>
            </a:r>
            <a:endParaRPr lang="en-US" altLang="zh-HK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0" name="Picture 2" descr="E:\IoT Solutions\Neckband headset\Video Making\Awards\Richard-Branson Aw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4852988"/>
            <a:ext cx="2673350" cy="200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3" descr="E:\IoT Solutions\Neckband headset\Video Making\Awards\Steve-Wozni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63" y="4852988"/>
            <a:ext cx="2771775" cy="200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4" descr="E:\IoT Solutions\Neckband headset\Video Making\Awards\Talent-Unleash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88" y="-5524500"/>
            <a:ext cx="4221162" cy="282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5" descr="E:\IoT Solutions\Neckband headset\Video Making\Awards\Wall-Street-Journal-Innovation-Award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338" y="4852988"/>
            <a:ext cx="3016250" cy="2005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828675" y="1057275"/>
            <a:ext cx="7991475" cy="60182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Audio Transparency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技術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ea typeface="PMingLiU" panose="02020500000000000000" charset="-120"/>
              </a:rPr>
              <a:t>- </a:t>
            </a:r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接受不同環境的聲音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用途廣泛：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人聲對話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電視或收音機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手機來電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其他藍牙裝置</a:t>
            </a:r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endParaRPr lang="en-US" altLang="zh-TW" sz="32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PMingLiU" panose="02020500000000000000" charset="-120"/>
              </a:rPr>
              <a:t>進行實時的聽力補償，大大改善聽覺有困難人士的生活及享受。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</a:br>
            <a:endParaRPr lang="en-US" altLang="zh-CN" sz="2400" b="1" dirty="0">
              <a:latin typeface="Calibri" panose="020F0502020204030204" pitchFamily="34" charset="0"/>
              <a:ea typeface="PMingLiU" panose="02020500000000000000" charset="-120"/>
            </a:endParaRPr>
          </a:p>
        </p:txBody>
      </p:sp>
      <p:sp>
        <p:nvSpPr>
          <p:cNvPr id="10243" name="Rectangle 2"/>
          <p:cNvSpPr/>
          <p:nvPr/>
        </p:nvSpPr>
        <p:spPr>
          <a:xfrm>
            <a:off x="1403350" y="47625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Heari </a:t>
            </a: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500000000000000" charset="-120"/>
              </a:rPr>
              <a:t>技術</a:t>
            </a:r>
            <a:endParaRPr lang="en-US" altLang="zh-HK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0244" name="Picture 2" descr="C:\Users\Administrator\Desktop\Heari Apps - 副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1268413"/>
            <a:ext cx="6477000" cy="433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/>
          <p:nvPr/>
        </p:nvSpPr>
        <p:spPr>
          <a:xfrm>
            <a:off x="684213" y="1227138"/>
            <a:ext cx="7991475" cy="60182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Heari 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用法簡單，首次使用只要透過藍芽與手機連接，之後就可以利用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《Heari Audio》App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進行簡單聽力測試，耳機會分左右耳各播出由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125Hz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至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12.5kHz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共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8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個頻率，並收集用家對不同頻率靈敏度的數據，從而制定個人化的音效檔案。而且聽力測試簡單，整個測試只需約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10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分鐘。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</a:br>
            <a:endParaRPr lang="zh-TW" altLang="en-US" sz="2800" dirty="0">
              <a:latin typeface="Times New Roman" panose="02020603050405020304" pitchFamily="18" charset="0"/>
              <a:ea typeface="PMingLiU" panose="02020500000000000000" charset="-12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由於個人聽力檔案已保存於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Heari 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的內部記憶，之後的助聽功能包括人聲，電視，收音機收聽便毋須智能手機配合，除了用手機聽音樂或電話，</a:t>
            </a:r>
            <a:r>
              <a:rPr lang="en-US" altLang="zh-TW" sz="2800" dirty="0">
                <a:latin typeface="Times New Roman" panose="02020603050405020304" pitchFamily="18" charset="0"/>
                <a:ea typeface="PMingLiU" panose="02020500000000000000" charset="-120"/>
              </a:rPr>
              <a:t>Heari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可以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charset="-120"/>
              </a:rPr>
              <a:t>完全獨立運作</a:t>
            </a:r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>，方便簡單。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  <a:t/>
            </a:r>
            <a:br>
              <a:rPr lang="zh-TW" altLang="en-US" sz="2800" dirty="0">
                <a:latin typeface="Times New Roman" panose="02020603050405020304" pitchFamily="18" charset="0"/>
                <a:ea typeface="PMingLiU" panose="02020500000000000000" charset="-120"/>
              </a:rPr>
            </a:br>
            <a:endParaRPr lang="en-US" altLang="zh-CN" sz="2400" b="1" dirty="0">
              <a:latin typeface="Calibri" panose="020F0502020204030204" pitchFamily="34" charset="0"/>
              <a:ea typeface="PMingLiU" panose="02020500000000000000" charset="-120"/>
            </a:endParaRPr>
          </a:p>
        </p:txBody>
      </p:sp>
      <p:sp>
        <p:nvSpPr>
          <p:cNvPr id="11267" name="Rectangle 2"/>
          <p:cNvSpPr/>
          <p:nvPr/>
        </p:nvSpPr>
        <p:spPr>
          <a:xfrm>
            <a:off x="1403350" y="495300"/>
            <a:ext cx="684053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HK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Heari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超级简约色块PPT模板">
  <a:themeElements>
    <a:clrScheme name="超级简约色块PPT模板 1">
      <a:dk1>
        <a:srgbClr val="000000"/>
      </a:dk1>
      <a:lt1>
        <a:srgbClr val="FFFFFF"/>
      </a:lt1>
      <a:dk2>
        <a:srgbClr val="0066CC"/>
      </a:dk2>
      <a:lt2>
        <a:srgbClr val="808080"/>
      </a:lt2>
      <a:accent1>
        <a:srgbClr val="FF9900"/>
      </a:accent1>
      <a:accent2>
        <a:srgbClr val="00CC99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B98A"/>
      </a:accent6>
      <a:hlink>
        <a:srgbClr val="9966FF"/>
      </a:hlink>
      <a:folHlink>
        <a:srgbClr val="969696"/>
      </a:folHlink>
    </a:clrScheme>
    <a:fontScheme name="超级简约色块PPT模板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超级简约色块PPT模板 1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FF9900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00B98A"/>
        </a:accent6>
        <a:hlink>
          <a:srgbClr val="9966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超级简约色块PPT模板 2">
        <a:dk1>
          <a:srgbClr val="000000"/>
        </a:dk1>
        <a:lt1>
          <a:srgbClr val="FFFFFF"/>
        </a:lt1>
        <a:dk2>
          <a:srgbClr val="009999"/>
        </a:dk2>
        <a:lt2>
          <a:srgbClr val="808080"/>
        </a:lt2>
        <a:accent1>
          <a:srgbClr val="76A7F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DD0F6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超级简约色块PPT模板 3">
        <a:dk1>
          <a:srgbClr val="000000"/>
        </a:dk1>
        <a:lt1>
          <a:srgbClr val="FFFFFF"/>
        </a:lt1>
        <a:dk2>
          <a:srgbClr val="777777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超级简约色块PPT模板 4">
        <a:dk1>
          <a:srgbClr val="000000"/>
        </a:dk1>
        <a:lt1>
          <a:srgbClr val="FFFFFF"/>
        </a:lt1>
        <a:dk2>
          <a:srgbClr val="239B79"/>
        </a:dk2>
        <a:lt2>
          <a:srgbClr val="808080"/>
        </a:lt2>
        <a:accent1>
          <a:srgbClr val="BEA93E"/>
        </a:accent1>
        <a:accent2>
          <a:srgbClr val="4D74C1"/>
        </a:accent2>
        <a:accent3>
          <a:srgbClr val="FFFFFF"/>
        </a:accent3>
        <a:accent4>
          <a:srgbClr val="000000"/>
        </a:accent4>
        <a:accent5>
          <a:srgbClr val="DBD1AF"/>
        </a:accent5>
        <a:accent6>
          <a:srgbClr val="4568AF"/>
        </a:accent6>
        <a:hlink>
          <a:srgbClr val="00CC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超级简约色块PPT模板</Template>
  <TotalTime>7</TotalTime>
  <Words>1021</Words>
  <Application>WPS 演示</Application>
  <PresentationFormat>全屏显示(4:3)</PresentationFormat>
  <Paragraphs>97</Paragraphs>
  <Slides>17</Slides>
  <Notes>16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超级简约色块PPT模板</vt:lpstr>
      <vt:lpstr>Heari – 聽力補償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聽力測試中的不同頻率音效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keke</dc:creator>
  <cp:lastModifiedBy>user</cp:lastModifiedBy>
  <cp:revision>410</cp:revision>
  <dcterms:created xsi:type="dcterms:W3CDTF">2008-12-01T01:10:00Z</dcterms:created>
  <dcterms:modified xsi:type="dcterms:W3CDTF">2019-02-26T02:33:22Z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